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Roboto 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F29248-A615-4672-9847-4A715E69B5D0}">
  <a:tblStyle styleId="{B2F29248-A615-4672-9847-4A715E69B5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RobotoLight-regular.fntdata"/><Relationship Id="rId43" Type="http://schemas.openxmlformats.org/officeDocument/2006/relationships/font" Target="fonts/Roboto-boldItalic.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11c1820e7c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11c1820e7c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6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7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2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 Id="rId3" Type="http://schemas.openxmlformats.org/officeDocument/2006/relationships/image" Target="../media/image10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109.png"/><Relationship Id="rId5" Type="http://schemas.openxmlformats.org/officeDocument/2006/relationships/image" Target="../media/image1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13.png"/><Relationship Id="rId5" Type="http://schemas.openxmlformats.org/officeDocument/2006/relationships/image" Target="../media/image110.png"/><Relationship Id="rId6" Type="http://schemas.openxmlformats.org/officeDocument/2006/relationships/image" Target="../media/image1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117.png"/><Relationship Id="rId5" Type="http://schemas.openxmlformats.org/officeDocument/2006/relationships/image" Target="../media/image116.png"/><Relationship Id="rId6" Type="http://schemas.openxmlformats.org/officeDocument/2006/relationships/image" Target="../media/image1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19.png"/><Relationship Id="rId5" Type="http://schemas.openxmlformats.org/officeDocument/2006/relationships/image" Target="../media/image1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Local File Inclusion CWE-98</a:t>
            </a:r>
            <a:endParaRPr/>
          </a:p>
        </p:txBody>
      </p:sp>
      <p:sp>
        <p:nvSpPr>
          <p:cNvPr id="1126" name="Google Shape;1126;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7" name="Google Shape;1127;p63"/>
          <p:cNvSpPr/>
          <p:nvPr/>
        </p:nvSpPr>
        <p:spPr>
          <a:xfrm flipH="1">
            <a:off x="177975" y="1315350"/>
            <a:ext cx="2216400" cy="34959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3"/>
          <p:cNvSpPr txBox="1"/>
          <p:nvPr/>
        </p:nvSpPr>
        <p:spPr>
          <a:xfrm>
            <a:off x="206375" y="1315350"/>
            <a:ext cx="1878300" cy="34959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“msfvenom” and “meterpreter” were utilized to deliver a payload to the target machine, ultimately allowing access to the “flag.”</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29" name="Google Shape;1129;p63"/>
          <p:cNvGrpSpPr/>
          <p:nvPr/>
        </p:nvGrpSpPr>
        <p:grpSpPr>
          <a:xfrm>
            <a:off x="206378" y="657675"/>
            <a:ext cx="533372" cy="533688"/>
            <a:chOff x="457200" y="1378813"/>
            <a:chExt cx="695400" cy="695450"/>
          </a:xfrm>
        </p:grpSpPr>
        <p:sp>
          <p:nvSpPr>
            <p:cNvPr id="1130" name="Google Shape;1130;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1" name="Google Shape;1131;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63"/>
          <p:cNvGrpSpPr/>
          <p:nvPr/>
        </p:nvGrpSpPr>
        <p:grpSpPr>
          <a:xfrm>
            <a:off x="2196906" y="676478"/>
            <a:ext cx="533372" cy="533480"/>
            <a:chOff x="457200" y="1378813"/>
            <a:chExt cx="695400" cy="695450"/>
          </a:xfrm>
        </p:grpSpPr>
        <p:sp>
          <p:nvSpPr>
            <p:cNvPr id="1133" name="Google Shape;113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34" name="Google Shape;113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63"/>
          <p:cNvSpPr/>
          <p:nvPr/>
        </p:nvSpPr>
        <p:spPr>
          <a:xfrm flipH="1">
            <a:off x="2394325" y="1486200"/>
            <a:ext cx="15894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3"/>
          <p:cNvSpPr txBox="1"/>
          <p:nvPr/>
        </p:nvSpPr>
        <p:spPr>
          <a:xfrm>
            <a:off x="2394375" y="1352725"/>
            <a:ext cx="17337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Meterpreter’s “multi/handler” option allowed access to the target machine’s shell.</a:t>
            </a:r>
            <a:endParaRPr sz="1200">
              <a:latin typeface="Roboto"/>
              <a:ea typeface="Roboto"/>
              <a:cs typeface="Roboto"/>
              <a:sym typeface="Roboto"/>
            </a:endParaRPr>
          </a:p>
        </p:txBody>
      </p:sp>
      <p:pic>
        <p:nvPicPr>
          <p:cNvPr id="1137" name="Google Shape;1137;p63"/>
          <p:cNvPicPr preferRelativeResize="0"/>
          <p:nvPr/>
        </p:nvPicPr>
        <p:blipFill>
          <a:blip r:embed="rId3">
            <a:alphaModFix/>
          </a:blip>
          <a:stretch>
            <a:fillRect/>
          </a:stretch>
        </p:blipFill>
        <p:spPr>
          <a:xfrm>
            <a:off x="3983719" y="915463"/>
            <a:ext cx="5002805" cy="361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pic>
        <p:nvPicPr>
          <p:cNvPr id="1142" name="Google Shape;1142;p64"/>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43" name="Google Shape;1143;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44" name="Google Shape;1144;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50" name="Google Shape;1150;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1" name="Google Shape;1151;p65"/>
          <p:cNvSpPr txBox="1"/>
          <p:nvPr>
            <p:ph idx="1" type="subTitle"/>
          </p:nvPr>
        </p:nvSpPr>
        <p:spPr>
          <a:xfrm>
            <a:off x="925475" y="717250"/>
            <a:ext cx="74181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 port scan occurred at 18:20 on 5/7/22.</a:t>
            </a:r>
            <a:endParaRPr sz="1200"/>
          </a:p>
          <a:p>
            <a:pPr indent="-167640" lvl="0" marL="320040" rtl="0" algn="l">
              <a:spcBef>
                <a:spcPts val="0"/>
              </a:spcBef>
              <a:spcAft>
                <a:spcPts val="0"/>
              </a:spcAft>
              <a:buSzPts val="1200"/>
              <a:buChar char="●"/>
            </a:pPr>
            <a:r>
              <a:rPr lang="en" sz="1200"/>
              <a:t>192.168.1.90 sent 159,259 packets to 192.168.1.105.</a:t>
            </a:r>
            <a:endParaRPr sz="1200"/>
          </a:p>
          <a:p>
            <a:pPr indent="-167640" lvl="0" marL="320040" rtl="0" algn="l">
              <a:spcBef>
                <a:spcPts val="0"/>
              </a:spcBef>
              <a:spcAft>
                <a:spcPts val="0"/>
              </a:spcAft>
              <a:buSzPts val="1200"/>
              <a:buChar char="●"/>
            </a:pPr>
            <a:r>
              <a:rPr lang="en" sz="1200"/>
              <a:t>The unusually high volume of hits as well as the number of HTTP Error 401  </a:t>
            </a:r>
            <a:r>
              <a:rPr lang="en" sz="1200"/>
              <a:t>returns</a:t>
            </a:r>
            <a:r>
              <a:rPr lang="en" sz="1200"/>
              <a:t>.</a:t>
            </a:r>
            <a:endParaRPr sz="1200"/>
          </a:p>
        </p:txBody>
      </p:sp>
      <p:pic>
        <p:nvPicPr>
          <p:cNvPr id="1152" name="Google Shape;1152;p65"/>
          <p:cNvPicPr preferRelativeResize="0"/>
          <p:nvPr/>
        </p:nvPicPr>
        <p:blipFill>
          <a:blip r:embed="rId3">
            <a:alphaModFix/>
          </a:blip>
          <a:stretch>
            <a:fillRect/>
          </a:stretch>
        </p:blipFill>
        <p:spPr>
          <a:xfrm flipH="1">
            <a:off x="367351" y="835138"/>
            <a:ext cx="424699" cy="331225"/>
          </a:xfrm>
          <a:prstGeom prst="rect">
            <a:avLst/>
          </a:prstGeom>
          <a:noFill/>
          <a:ln>
            <a:noFill/>
          </a:ln>
        </p:spPr>
      </p:pic>
      <p:pic>
        <p:nvPicPr>
          <p:cNvPr id="1153" name="Google Shape;1153;p65"/>
          <p:cNvPicPr preferRelativeResize="0"/>
          <p:nvPr/>
        </p:nvPicPr>
        <p:blipFill>
          <a:blip r:embed="rId4">
            <a:alphaModFix/>
          </a:blip>
          <a:stretch>
            <a:fillRect/>
          </a:stretch>
        </p:blipFill>
        <p:spPr>
          <a:xfrm>
            <a:off x="120621" y="2354546"/>
            <a:ext cx="5535024" cy="2377500"/>
          </a:xfrm>
          <a:prstGeom prst="rect">
            <a:avLst/>
          </a:prstGeom>
          <a:noFill/>
          <a:ln>
            <a:noFill/>
          </a:ln>
        </p:spPr>
      </p:pic>
      <p:pic>
        <p:nvPicPr>
          <p:cNvPr id="1154" name="Google Shape;1154;p65"/>
          <p:cNvPicPr preferRelativeResize="0"/>
          <p:nvPr/>
        </p:nvPicPr>
        <p:blipFill>
          <a:blip r:embed="rId5">
            <a:alphaModFix/>
          </a:blip>
          <a:stretch>
            <a:fillRect/>
          </a:stretch>
        </p:blipFill>
        <p:spPr>
          <a:xfrm>
            <a:off x="5436495" y="1841350"/>
            <a:ext cx="3095276" cy="292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60" name="Google Shape;1160;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61" name="Google Shape;1161;p66"/>
          <p:cNvSpPr txBox="1"/>
          <p:nvPr>
            <p:ph idx="1" type="subTitle"/>
          </p:nvPr>
        </p:nvSpPr>
        <p:spPr>
          <a:xfrm>
            <a:off x="752675" y="830000"/>
            <a:ext cx="7971900" cy="533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199,245 hits beginning at 18:03:03 on 5/7/22.</a:t>
            </a:r>
            <a:endParaRPr sz="1200"/>
          </a:p>
          <a:p>
            <a:pPr indent="-167640" lvl="0" marL="320040" rtl="0" algn="l">
              <a:spcBef>
                <a:spcPts val="0"/>
              </a:spcBef>
              <a:spcAft>
                <a:spcPts val="0"/>
              </a:spcAft>
              <a:buSzPts val="1200"/>
              <a:buChar char="●"/>
            </a:pPr>
            <a:r>
              <a:rPr lang="en" sz="1200"/>
              <a:t>The /company_folders/secret_folder file was requested as well as /webdav.</a:t>
            </a:r>
            <a:endParaRPr sz="1200"/>
          </a:p>
        </p:txBody>
      </p:sp>
      <p:pic>
        <p:nvPicPr>
          <p:cNvPr id="1162" name="Google Shape;1162;p66"/>
          <p:cNvPicPr preferRelativeResize="0"/>
          <p:nvPr/>
        </p:nvPicPr>
        <p:blipFill>
          <a:blip r:embed="rId3">
            <a:alphaModFix/>
          </a:blip>
          <a:stretch>
            <a:fillRect/>
          </a:stretch>
        </p:blipFill>
        <p:spPr>
          <a:xfrm>
            <a:off x="152400" y="876412"/>
            <a:ext cx="424701" cy="331225"/>
          </a:xfrm>
          <a:prstGeom prst="rect">
            <a:avLst/>
          </a:prstGeom>
          <a:noFill/>
          <a:ln>
            <a:noFill/>
          </a:ln>
        </p:spPr>
      </p:pic>
      <p:pic>
        <p:nvPicPr>
          <p:cNvPr id="1163" name="Google Shape;1163;p66"/>
          <p:cNvPicPr preferRelativeResize="0"/>
          <p:nvPr/>
        </p:nvPicPr>
        <p:blipFill>
          <a:blip r:embed="rId4">
            <a:alphaModFix/>
          </a:blip>
          <a:stretch>
            <a:fillRect/>
          </a:stretch>
        </p:blipFill>
        <p:spPr>
          <a:xfrm>
            <a:off x="152400" y="2152950"/>
            <a:ext cx="4202876" cy="2611300"/>
          </a:xfrm>
          <a:prstGeom prst="rect">
            <a:avLst/>
          </a:prstGeom>
          <a:noFill/>
          <a:ln>
            <a:noFill/>
          </a:ln>
        </p:spPr>
      </p:pic>
      <p:pic>
        <p:nvPicPr>
          <p:cNvPr id="1164" name="Google Shape;1164;p66"/>
          <p:cNvPicPr preferRelativeResize="0"/>
          <p:nvPr/>
        </p:nvPicPr>
        <p:blipFill>
          <a:blip r:embed="rId5">
            <a:alphaModFix/>
          </a:blip>
          <a:stretch>
            <a:fillRect/>
          </a:stretch>
        </p:blipFill>
        <p:spPr>
          <a:xfrm>
            <a:off x="152400" y="2161450"/>
            <a:ext cx="5370505" cy="2763700"/>
          </a:xfrm>
          <a:prstGeom prst="rect">
            <a:avLst/>
          </a:prstGeom>
          <a:noFill/>
          <a:ln>
            <a:noFill/>
          </a:ln>
        </p:spPr>
      </p:pic>
      <p:pic>
        <p:nvPicPr>
          <p:cNvPr id="1165" name="Google Shape;1165;p66"/>
          <p:cNvPicPr preferRelativeResize="0"/>
          <p:nvPr/>
        </p:nvPicPr>
        <p:blipFill rotWithShape="1">
          <a:blip r:embed="rId6">
            <a:alphaModFix/>
          </a:blip>
          <a:srcRect b="28699" l="0" r="0" t="-28700"/>
          <a:stretch/>
        </p:blipFill>
        <p:spPr>
          <a:xfrm>
            <a:off x="3979299" y="1363700"/>
            <a:ext cx="5015372" cy="2001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71" name="Google Shape;1171;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2" name="Google Shape;1172;p67"/>
          <p:cNvSpPr txBox="1"/>
          <p:nvPr>
            <p:ph idx="1" type="subTitle"/>
          </p:nvPr>
        </p:nvSpPr>
        <p:spPr>
          <a:xfrm>
            <a:off x="876500" y="876425"/>
            <a:ext cx="7971900" cy="7335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199,245 packet requests during this Brute Force Attack.</a:t>
            </a:r>
            <a:endParaRPr sz="1200"/>
          </a:p>
          <a:p>
            <a:pPr indent="-167640" lvl="0" marL="320040" rtl="0" algn="l">
              <a:spcBef>
                <a:spcPts val="0"/>
              </a:spcBef>
              <a:spcAft>
                <a:spcPts val="0"/>
              </a:spcAft>
              <a:buSzPts val="1200"/>
              <a:buChar char="●"/>
            </a:pPr>
            <a:r>
              <a:rPr lang="en" sz="1200"/>
              <a:t>There was only one successful connection, meaning the attacker had 199,244 attempts before finding success.</a:t>
            </a:r>
            <a:endParaRPr sz="1200"/>
          </a:p>
        </p:txBody>
      </p:sp>
      <p:pic>
        <p:nvPicPr>
          <p:cNvPr id="1173" name="Google Shape;1173;p67"/>
          <p:cNvPicPr preferRelativeResize="0"/>
          <p:nvPr/>
        </p:nvPicPr>
        <p:blipFill>
          <a:blip r:embed="rId3">
            <a:alphaModFix/>
          </a:blip>
          <a:stretch>
            <a:fillRect/>
          </a:stretch>
        </p:blipFill>
        <p:spPr>
          <a:xfrm>
            <a:off x="272950" y="1077562"/>
            <a:ext cx="424701" cy="331226"/>
          </a:xfrm>
          <a:prstGeom prst="rect">
            <a:avLst/>
          </a:prstGeom>
          <a:noFill/>
          <a:ln>
            <a:noFill/>
          </a:ln>
        </p:spPr>
      </p:pic>
      <p:pic>
        <p:nvPicPr>
          <p:cNvPr id="1174" name="Google Shape;1174;p67"/>
          <p:cNvPicPr preferRelativeResize="0"/>
          <p:nvPr/>
        </p:nvPicPr>
        <p:blipFill>
          <a:blip r:embed="rId4">
            <a:alphaModFix/>
          </a:blip>
          <a:stretch>
            <a:fillRect/>
          </a:stretch>
        </p:blipFill>
        <p:spPr>
          <a:xfrm>
            <a:off x="3048000" y="2077425"/>
            <a:ext cx="5943600" cy="2371725"/>
          </a:xfrm>
          <a:prstGeom prst="rect">
            <a:avLst/>
          </a:prstGeom>
          <a:noFill/>
          <a:ln>
            <a:noFill/>
          </a:ln>
        </p:spPr>
      </p:pic>
      <p:pic>
        <p:nvPicPr>
          <p:cNvPr id="1175" name="Google Shape;1175;p67"/>
          <p:cNvPicPr preferRelativeResize="0"/>
          <p:nvPr/>
        </p:nvPicPr>
        <p:blipFill>
          <a:blip r:embed="rId5">
            <a:alphaModFix/>
          </a:blip>
          <a:stretch>
            <a:fillRect/>
          </a:stretch>
        </p:blipFill>
        <p:spPr>
          <a:xfrm>
            <a:off x="152400" y="4365638"/>
            <a:ext cx="8839201" cy="295282"/>
          </a:xfrm>
          <a:prstGeom prst="rect">
            <a:avLst/>
          </a:prstGeom>
          <a:noFill/>
          <a:ln>
            <a:noFill/>
          </a:ln>
        </p:spPr>
      </p:pic>
      <p:pic>
        <p:nvPicPr>
          <p:cNvPr id="1176" name="Google Shape;1176;p67"/>
          <p:cNvPicPr preferRelativeResize="0"/>
          <p:nvPr/>
        </p:nvPicPr>
        <p:blipFill>
          <a:blip r:embed="rId6">
            <a:alphaModFix/>
          </a:blip>
          <a:stretch>
            <a:fillRect/>
          </a:stretch>
        </p:blipFill>
        <p:spPr>
          <a:xfrm>
            <a:off x="0" y="1609913"/>
            <a:ext cx="5943600" cy="1266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82" name="Google Shape;1182;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83" name="Google Shape;1183;p68"/>
          <p:cNvSpPr txBox="1"/>
          <p:nvPr>
            <p:ph idx="1" type="subTitle"/>
          </p:nvPr>
        </p:nvSpPr>
        <p:spPr>
          <a:xfrm>
            <a:off x="814600" y="835150"/>
            <a:ext cx="79719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114 requests </a:t>
            </a:r>
            <a:r>
              <a:rPr lang="en" sz="1200"/>
              <a:t>made</a:t>
            </a:r>
            <a:r>
              <a:rPr lang="en" sz="1200"/>
              <a:t> to this directory: </a:t>
            </a:r>
            <a:endParaRPr sz="1200"/>
          </a:p>
          <a:p>
            <a:pPr indent="-304800" lvl="1" marL="914400" rtl="0" algn="l">
              <a:spcBef>
                <a:spcPts val="0"/>
              </a:spcBef>
              <a:spcAft>
                <a:spcPts val="0"/>
              </a:spcAft>
              <a:buSzPts val="1200"/>
              <a:buChar char="○"/>
            </a:pPr>
            <a:r>
              <a:rPr lang="en" sz="1200"/>
              <a:t>89 to http://192.168.1.105/webdav</a:t>
            </a:r>
            <a:endParaRPr sz="1200"/>
          </a:p>
          <a:p>
            <a:pPr indent="-304800" lvl="1" marL="914400" rtl="0" algn="l">
              <a:spcBef>
                <a:spcPts val="0"/>
              </a:spcBef>
              <a:spcAft>
                <a:spcPts val="0"/>
              </a:spcAft>
              <a:buSzPts val="1200"/>
              <a:buChar char="○"/>
            </a:pPr>
            <a:r>
              <a:rPr lang="en" sz="1200"/>
              <a:t>25 to http://192.168.1.105/webdav/passwd.dav</a:t>
            </a:r>
            <a:endParaRPr sz="1200"/>
          </a:p>
        </p:txBody>
      </p:sp>
      <p:pic>
        <p:nvPicPr>
          <p:cNvPr id="1184" name="Google Shape;1184;p68"/>
          <p:cNvPicPr preferRelativeResize="0"/>
          <p:nvPr/>
        </p:nvPicPr>
        <p:blipFill>
          <a:blip r:embed="rId3">
            <a:alphaModFix/>
          </a:blip>
          <a:stretch>
            <a:fillRect/>
          </a:stretch>
        </p:blipFill>
        <p:spPr>
          <a:xfrm>
            <a:off x="252300" y="835150"/>
            <a:ext cx="424701" cy="331225"/>
          </a:xfrm>
          <a:prstGeom prst="rect">
            <a:avLst/>
          </a:prstGeom>
          <a:noFill/>
          <a:ln>
            <a:noFill/>
          </a:ln>
        </p:spPr>
      </p:pic>
      <p:pic>
        <p:nvPicPr>
          <p:cNvPr id="1185" name="Google Shape;1185;p68"/>
          <p:cNvPicPr preferRelativeResize="0"/>
          <p:nvPr/>
        </p:nvPicPr>
        <p:blipFill>
          <a:blip r:embed="rId4">
            <a:alphaModFix/>
          </a:blip>
          <a:stretch>
            <a:fillRect/>
          </a:stretch>
        </p:blipFill>
        <p:spPr>
          <a:xfrm>
            <a:off x="152400" y="1959250"/>
            <a:ext cx="8839200" cy="389663"/>
          </a:xfrm>
          <a:prstGeom prst="rect">
            <a:avLst/>
          </a:prstGeom>
          <a:noFill/>
          <a:ln>
            <a:noFill/>
          </a:ln>
        </p:spPr>
      </p:pic>
      <p:pic>
        <p:nvPicPr>
          <p:cNvPr id="1186" name="Google Shape;1186;p68"/>
          <p:cNvPicPr preferRelativeResize="0"/>
          <p:nvPr/>
        </p:nvPicPr>
        <p:blipFill>
          <a:blip r:embed="rId5">
            <a:alphaModFix/>
          </a:blip>
          <a:stretch>
            <a:fillRect/>
          </a:stretch>
        </p:blipFill>
        <p:spPr>
          <a:xfrm>
            <a:off x="3132113" y="2501313"/>
            <a:ext cx="2879782" cy="22629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92" name="Google Shape;1192;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193" name="Google Shape;1193;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199" name="Google Shape;1199;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0" name="Google Shape;1200;p70"/>
          <p:cNvSpPr txBox="1"/>
          <p:nvPr>
            <p:ph idx="2" type="subTitle"/>
          </p:nvPr>
        </p:nvSpPr>
        <p:spPr>
          <a:xfrm>
            <a:off x="-12300" y="1602450"/>
            <a:ext cx="42984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i="1" lang="en" sz="1400"/>
              <a:t>What kind of alarm can be set to detect future port scans?</a:t>
            </a:r>
            <a:endParaRPr i="1"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An alert should be set which triggers when a single IP address send more than 10 requests per second.  This will alert the proper people that there is a potential port scan occurring. </a:t>
            </a:r>
            <a:endParaRPr i="1" sz="1400"/>
          </a:p>
        </p:txBody>
      </p:sp>
      <p:sp>
        <p:nvSpPr>
          <p:cNvPr id="1201" name="Google Shape;1201;p70"/>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i="1" lang="en" sz="1400"/>
              <a:t>What configurations can be set on the host to mitigate port scans?</a:t>
            </a:r>
            <a:endParaRPr i="1"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Put a firewall in place which can prevent malicious behavior over time.</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Create rules and alarms that will help prevent malicious attacks by sending alerts when a specified threshold is met.</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Utilizing tools such as Kibana and SPLUNK are efficient ways to create these alerts and view what is happening.</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07" name="Google Shape;1207;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i="1" lang="en" sz="1400"/>
              <a:t>What kind of alarm can be set to detect future unauthorized access?</a:t>
            </a:r>
            <a:endParaRPr i="1"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Creating a whitelist of IP addresses that are allowed access to company files and important information files, making these directories </a:t>
            </a:r>
            <a:r>
              <a:rPr b="1" lang="en" sz="1400"/>
              <a:t>inaccessible</a:t>
            </a:r>
            <a:r>
              <a:rPr b="1" lang="en" sz="1400"/>
              <a:t> to IP addresses not on the whitelist.  Any request to the directories/files from IP addresses not on the whitelist, should send out an alert.</a:t>
            </a:r>
            <a:endParaRPr sz="1400"/>
          </a:p>
        </p:txBody>
      </p:sp>
      <p:sp>
        <p:nvSpPr>
          <p:cNvPr id="1209" name="Google Shape;1209;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i="1" lang="en" sz="1400"/>
              <a:t>What configuration can be set on the host to block unwanted access?</a:t>
            </a:r>
            <a:endParaRPr i="1"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The information that I accessed in the secret files was not encrypted.  Encrypting sensitive information and not including usernames or passwords in any files is necessary in conjunction with a whitelist of IP addresses.</a:t>
            </a:r>
            <a:endParaRPr b="1"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15" name="Google Shape;1215;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6" name="Google Shape;1216;p72"/>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i="1" lang="en" sz="1400"/>
              <a:t>What kind of alarm can be set to detect future brute force attacks?</a:t>
            </a:r>
            <a:endParaRPr i="1"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In order to prevent brute force attacks from occurring, there needs to be an alert that is sent out any time the number of failed login attempts for an account reaches 10 attempts per minute.  There is no reason why an employee should </a:t>
            </a:r>
            <a:r>
              <a:rPr b="1" lang="en" sz="1400"/>
              <a:t>unsuccessfully</a:t>
            </a:r>
            <a:r>
              <a:rPr b="1" lang="en" sz="1400"/>
              <a:t> login to their account 10 times.  This alert will bring attention to any potentially malicious activity before the attacker is able to get any further.</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17" name="Google Shape;1217;p72"/>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i="1" lang="en" sz="1400"/>
              <a:t>What configuration can be set on the host to block brute force attacks?</a:t>
            </a:r>
            <a:endParaRPr i="1" sz="1400"/>
          </a:p>
          <a:p>
            <a:pPr indent="0" lvl="0" marL="0" rtl="0" algn="l">
              <a:spcBef>
                <a:spcPts val="0"/>
              </a:spcBef>
              <a:spcAft>
                <a:spcPts val="0"/>
              </a:spcAft>
              <a:buNone/>
            </a:pPr>
            <a:r>
              <a:t/>
            </a:r>
            <a:endParaRPr sz="1400"/>
          </a:p>
          <a:p>
            <a:pPr indent="-298450" lvl="0" marL="457200" rtl="0" algn="l">
              <a:spcBef>
                <a:spcPts val="0"/>
              </a:spcBef>
              <a:spcAft>
                <a:spcPts val="0"/>
              </a:spcAft>
              <a:buSzPts val="1100"/>
              <a:buChar char="-"/>
            </a:pPr>
            <a:r>
              <a:rPr b="1" lang="en" sz="1100"/>
              <a:t>An account is locked out for a certain amount of time after 3 failed login attempts, and every consecutive failed login attempt after that.</a:t>
            </a:r>
            <a:endParaRPr b="1" sz="1100"/>
          </a:p>
          <a:p>
            <a:pPr indent="-298450" lvl="0" marL="457200" rtl="0" algn="l">
              <a:spcBef>
                <a:spcPts val="0"/>
              </a:spcBef>
              <a:spcAft>
                <a:spcPts val="0"/>
              </a:spcAft>
              <a:buSzPts val="1100"/>
              <a:buChar char="-"/>
            </a:pPr>
            <a:r>
              <a:rPr b="1" lang="en" sz="1100"/>
              <a:t>Rules for usernames and passwords that require users to utilize capital letters, numbers, and special characters as well as a length requirement to prevent an attacker from being able to easily guess.</a:t>
            </a:r>
            <a:endParaRPr b="1" sz="1100"/>
          </a:p>
          <a:p>
            <a:pPr indent="-298450" lvl="0" marL="457200" rtl="0" algn="l">
              <a:spcBef>
                <a:spcPts val="0"/>
              </a:spcBef>
              <a:spcAft>
                <a:spcPts val="0"/>
              </a:spcAft>
              <a:buSzPts val="1100"/>
              <a:buChar char="-"/>
            </a:pPr>
            <a:r>
              <a:rPr b="1" lang="en" sz="1100"/>
              <a:t>Two-factor Authentication prevents attackers from </a:t>
            </a:r>
            <a:r>
              <a:rPr b="1" lang="en" sz="1100"/>
              <a:t>successfully</a:t>
            </a:r>
            <a:r>
              <a:rPr b="1" lang="en" sz="1100"/>
              <a:t> logging into an account </a:t>
            </a:r>
            <a:r>
              <a:rPr b="1" lang="en" sz="1100"/>
              <a:t>without</a:t>
            </a:r>
            <a:r>
              <a:rPr b="1" lang="en" sz="1100"/>
              <a:t> access to the user’s email account or phone. </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23" name="Google Shape;1223;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4" name="Google Shape;1224;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i="1" lang="en" sz="1400"/>
              <a:t>What kind of alarm can be set to detect future access to this directory?</a:t>
            </a:r>
            <a:endParaRPr i="1"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Any time the WebDAV directory is accessed, </a:t>
            </a:r>
            <a:r>
              <a:rPr b="1" lang="en" sz="1400"/>
              <a:t>outside</a:t>
            </a:r>
            <a:r>
              <a:rPr b="1" lang="en" sz="1400"/>
              <a:t> of the company’s internal network, there should be an alert sent out to the appropriate people.  This alert should be sent out after a single outside attempt.</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25" name="Google Shape;1225;p73"/>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i="1" lang="en" sz="1400"/>
              <a:t>What configuration can be set on the host to control access?</a:t>
            </a:r>
            <a:endParaRPr i="1" sz="1400"/>
          </a:p>
          <a:p>
            <a:pPr indent="0" lvl="0" marL="0" rtl="0" algn="l">
              <a:spcBef>
                <a:spcPts val="0"/>
              </a:spcBef>
              <a:spcAft>
                <a:spcPts val="0"/>
              </a:spcAft>
              <a:buNone/>
            </a:pPr>
            <a:r>
              <a:t/>
            </a:r>
            <a:endParaRPr sz="1400"/>
          </a:p>
          <a:p>
            <a:pPr indent="-311150" lvl="0" marL="457200" rtl="0" algn="l">
              <a:spcBef>
                <a:spcPts val="0"/>
              </a:spcBef>
              <a:spcAft>
                <a:spcPts val="0"/>
              </a:spcAft>
              <a:buSzPts val="1300"/>
              <a:buChar char="-"/>
            </a:pPr>
            <a:r>
              <a:rPr b="1" lang="en" sz="1300"/>
              <a:t>The WebDAV directory included information and instructions on accessing the server; this should not be available to access via the internet.</a:t>
            </a:r>
            <a:endParaRPr b="1" sz="1300"/>
          </a:p>
          <a:p>
            <a:pPr indent="-311150" lvl="0" marL="457200" rtl="0" algn="l">
              <a:spcBef>
                <a:spcPts val="0"/>
              </a:spcBef>
              <a:spcAft>
                <a:spcPts val="0"/>
              </a:spcAft>
              <a:buSzPts val="1300"/>
              <a:buChar char="-"/>
            </a:pPr>
            <a:r>
              <a:rPr b="1" lang="en" sz="1300"/>
              <a:t>WebDAV should be reconfigured to deny any uploads that do not come from a specified IP address.</a:t>
            </a:r>
            <a:endParaRPr b="1" sz="1300"/>
          </a:p>
          <a:p>
            <a:pPr indent="0" lvl="0" marL="457200" rtl="0" algn="l">
              <a:spcBef>
                <a:spcPts val="0"/>
              </a:spcBef>
              <a:spcAft>
                <a:spcPts val="0"/>
              </a:spcAft>
              <a:buNone/>
            </a:pPr>
            <a:r>
              <a:t/>
            </a:r>
            <a:endParaRPr b="1" sz="11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231" name="Google Shape;1231;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2" name="Google Shape;1232;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i="1" lang="en" sz="1400"/>
              <a:t>What kind of alarm can be set to detect future file uploads?</a:t>
            </a:r>
            <a:endParaRPr i="1"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Any time an unexpected file is uploaded to the server from outside of the company network, or if the file uploaded contains .php (no matter where it is being uploaded from), the alert should be sent.</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233" name="Google Shape;1233;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i="1" lang="en" sz="1400"/>
              <a:t>What configuration can be set on the host to block file uploads?</a:t>
            </a:r>
            <a:endParaRPr i="1"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en" sz="1400"/>
              <a:t>Only files from inside the company network should be allowed to upload</a:t>
            </a:r>
            <a:endParaRPr b="1" sz="1400"/>
          </a:p>
          <a:p>
            <a:pPr indent="-317500" lvl="0" marL="457200" rtl="0" algn="l">
              <a:spcBef>
                <a:spcPts val="0"/>
              </a:spcBef>
              <a:spcAft>
                <a:spcPts val="0"/>
              </a:spcAft>
              <a:buSzPts val="1400"/>
              <a:buChar char="-"/>
            </a:pPr>
            <a:r>
              <a:rPr b="1" lang="en" sz="1400"/>
              <a:t>Only specified users have access to important/secure files</a:t>
            </a:r>
            <a:endParaRPr b="1" sz="1400"/>
          </a:p>
          <a:p>
            <a:pPr indent="-317500" lvl="0" marL="457200" rtl="0" algn="l">
              <a:spcBef>
                <a:spcPts val="0"/>
              </a:spcBef>
              <a:spcAft>
                <a:spcPts val="0"/>
              </a:spcAft>
              <a:buSzPts val="1400"/>
              <a:buChar char="-"/>
            </a:pPr>
            <a:r>
              <a:rPr b="1" lang="en" sz="1400"/>
              <a:t>Do not allow any files to be uploaded to WebDAV that contain .php</a:t>
            </a:r>
            <a:endParaRPr b="1" sz="1400"/>
          </a:p>
          <a:p>
            <a:pPr indent="0" lvl="0" marL="457200" rtl="0" algn="l">
              <a:spcBef>
                <a:spcPts val="0"/>
              </a:spcBef>
              <a:spcAft>
                <a:spcPts val="0"/>
              </a:spcAft>
              <a:buNone/>
            </a:pPr>
            <a:r>
              <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REFERENCES:</a:t>
            </a:r>
            <a:endParaRPr/>
          </a:p>
        </p:txBody>
      </p:sp>
      <p:sp>
        <p:nvSpPr>
          <p:cNvPr id="1239" name="Google Shape;1239;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40" name="Google Shape;1240;p75"/>
          <p:cNvSpPr txBox="1"/>
          <p:nvPr>
            <p:ph idx="3" type="body"/>
          </p:nvPr>
        </p:nvSpPr>
        <p:spPr>
          <a:xfrm>
            <a:off x="175" y="719800"/>
            <a:ext cx="9144000" cy="4146300"/>
          </a:xfrm>
          <a:prstGeom prst="rect">
            <a:avLst/>
          </a:prstGeom>
        </p:spPr>
        <p:txBody>
          <a:bodyPr anchorCtr="0" anchor="t" bIns="914400" lIns="457200" spcFirstLastPara="1" rIns="457200" wrap="square" tIns="0">
            <a:noAutofit/>
          </a:bodyPr>
          <a:lstStyle/>
          <a:p>
            <a:pPr indent="0" lvl="0" marL="355600" rtl="0" algn="l">
              <a:lnSpc>
                <a:spcPct val="115000"/>
              </a:lnSpc>
              <a:spcBef>
                <a:spcPts val="1200"/>
              </a:spcBef>
              <a:spcAft>
                <a:spcPts val="0"/>
              </a:spcAft>
              <a:buClr>
                <a:schemeClr val="dk1"/>
              </a:buClr>
              <a:buSzPts val="1100"/>
              <a:buFont typeface="Arial"/>
              <a:buNone/>
            </a:pPr>
            <a:r>
              <a:rPr lang="en" sz="1100">
                <a:solidFill>
                  <a:schemeClr val="dk1"/>
                </a:solidFill>
                <a:latin typeface="Arial"/>
                <a:ea typeface="Arial"/>
                <a:cs typeface="Arial"/>
                <a:sym typeface="Arial"/>
              </a:rPr>
              <a:t>“Binary Payloads.” </a:t>
            </a:r>
            <a:r>
              <a:rPr i="1" lang="en" sz="1100">
                <a:solidFill>
                  <a:schemeClr val="dk1"/>
                </a:solidFill>
                <a:latin typeface="Arial"/>
                <a:ea typeface="Arial"/>
                <a:cs typeface="Arial"/>
                <a:sym typeface="Arial"/>
              </a:rPr>
              <a:t>Offensive Security</a:t>
            </a:r>
            <a:r>
              <a:rPr lang="en" sz="1100">
                <a:solidFill>
                  <a:schemeClr val="dk1"/>
                </a:solidFill>
                <a:latin typeface="Arial"/>
                <a:ea typeface="Arial"/>
                <a:cs typeface="Arial"/>
                <a:sym typeface="Arial"/>
              </a:rPr>
              <a:t>, https://www.offensive-security.com/metasploit-unleashed/binary-payloads/.</a:t>
            </a:r>
            <a:endParaRPr sz="1100">
              <a:solidFill>
                <a:schemeClr val="dk1"/>
              </a:solidFill>
              <a:latin typeface="Arial"/>
              <a:ea typeface="Arial"/>
              <a:cs typeface="Arial"/>
              <a:sym typeface="Arial"/>
            </a:endParaRPr>
          </a:p>
          <a:p>
            <a:pPr indent="0" lvl="0" marL="355600" rtl="0" algn="l">
              <a:lnSpc>
                <a:spcPct val="115000"/>
              </a:lnSpc>
              <a:spcBef>
                <a:spcPts val="1200"/>
              </a:spcBef>
              <a:spcAft>
                <a:spcPts val="0"/>
              </a:spcAft>
              <a:buClr>
                <a:schemeClr val="dk1"/>
              </a:buClr>
              <a:buSzPts val="1100"/>
              <a:buFont typeface="Arial"/>
              <a:buNone/>
            </a:pPr>
            <a:r>
              <a:rPr lang="en" sz="1100">
                <a:solidFill>
                  <a:schemeClr val="dk1"/>
                </a:solidFill>
                <a:latin typeface="Arial"/>
                <a:ea typeface="Arial"/>
                <a:cs typeface="Arial"/>
                <a:sym typeface="Arial"/>
              </a:rPr>
              <a:t>“Common Weakness Enumeration.” </a:t>
            </a:r>
            <a:r>
              <a:rPr i="1" lang="en" sz="1100">
                <a:solidFill>
                  <a:schemeClr val="dk1"/>
                </a:solidFill>
                <a:latin typeface="Arial"/>
                <a:ea typeface="Arial"/>
                <a:cs typeface="Arial"/>
                <a:sym typeface="Arial"/>
              </a:rPr>
              <a:t>CWE</a:t>
            </a:r>
            <a:r>
              <a:rPr lang="en" sz="1100">
                <a:solidFill>
                  <a:schemeClr val="dk1"/>
                </a:solidFill>
                <a:latin typeface="Arial"/>
                <a:ea typeface="Arial"/>
                <a:cs typeface="Arial"/>
                <a:sym typeface="Arial"/>
              </a:rPr>
              <a:t>, 28 Apr. 2022, https://cwe.mitre.org/data/definitions/200.html.</a:t>
            </a:r>
            <a:endParaRPr sz="1100">
              <a:solidFill>
                <a:schemeClr val="dk1"/>
              </a:solidFill>
              <a:latin typeface="Arial"/>
              <a:ea typeface="Arial"/>
              <a:cs typeface="Arial"/>
              <a:sym typeface="Arial"/>
            </a:endParaRPr>
          </a:p>
          <a:p>
            <a:pPr indent="0" lvl="0" marL="355600" rtl="0" algn="l">
              <a:lnSpc>
                <a:spcPct val="115000"/>
              </a:lnSpc>
              <a:spcBef>
                <a:spcPts val="1200"/>
              </a:spcBef>
              <a:spcAft>
                <a:spcPts val="0"/>
              </a:spcAft>
              <a:buClr>
                <a:schemeClr val="dk1"/>
              </a:buClr>
              <a:buSzPts val="1100"/>
              <a:buFont typeface="Arial"/>
              <a:buNone/>
            </a:pPr>
            <a:r>
              <a:rPr lang="en" sz="1100">
                <a:solidFill>
                  <a:schemeClr val="dk1"/>
                </a:solidFill>
                <a:latin typeface="Arial"/>
                <a:ea typeface="Arial"/>
                <a:cs typeface="Arial"/>
                <a:sym typeface="Arial"/>
              </a:rPr>
              <a:t>“Common Weakness Enumeration.” </a:t>
            </a:r>
            <a:r>
              <a:rPr i="1" lang="en" sz="1100">
                <a:solidFill>
                  <a:schemeClr val="dk1"/>
                </a:solidFill>
                <a:latin typeface="Arial"/>
                <a:ea typeface="Arial"/>
                <a:cs typeface="Arial"/>
                <a:sym typeface="Arial"/>
              </a:rPr>
              <a:t>CWE</a:t>
            </a:r>
            <a:r>
              <a:rPr lang="en" sz="1100">
                <a:solidFill>
                  <a:schemeClr val="dk1"/>
                </a:solidFill>
                <a:latin typeface="Arial"/>
                <a:ea typeface="Arial"/>
                <a:cs typeface="Arial"/>
                <a:sym typeface="Arial"/>
              </a:rPr>
              <a:t>, 5 May 2022, https://cwe.mitre.org/data/definitions/307.html.</a:t>
            </a:r>
            <a:endParaRPr sz="1100">
              <a:solidFill>
                <a:schemeClr val="dk1"/>
              </a:solidFill>
              <a:latin typeface="Arial"/>
              <a:ea typeface="Arial"/>
              <a:cs typeface="Arial"/>
              <a:sym typeface="Arial"/>
            </a:endParaRPr>
          </a:p>
          <a:p>
            <a:pPr indent="0" lvl="0" marL="355600" rtl="0" algn="l">
              <a:lnSpc>
                <a:spcPct val="115000"/>
              </a:lnSpc>
              <a:spcBef>
                <a:spcPts val="1200"/>
              </a:spcBef>
              <a:spcAft>
                <a:spcPts val="0"/>
              </a:spcAft>
              <a:buClr>
                <a:schemeClr val="dk1"/>
              </a:buClr>
              <a:buSzPts val="1100"/>
              <a:buFont typeface="Arial"/>
              <a:buNone/>
            </a:pPr>
            <a:r>
              <a:rPr lang="en" sz="1100">
                <a:solidFill>
                  <a:schemeClr val="dk1"/>
                </a:solidFill>
                <a:latin typeface="Arial"/>
                <a:ea typeface="Arial"/>
                <a:cs typeface="Arial"/>
                <a:sym typeface="Arial"/>
              </a:rPr>
              <a:t>“Common Weakness Enumeration.” </a:t>
            </a:r>
            <a:r>
              <a:rPr i="1" lang="en" sz="1100">
                <a:solidFill>
                  <a:schemeClr val="dk1"/>
                </a:solidFill>
                <a:latin typeface="Arial"/>
                <a:ea typeface="Arial"/>
                <a:cs typeface="Arial"/>
                <a:sym typeface="Arial"/>
              </a:rPr>
              <a:t>CWE</a:t>
            </a:r>
            <a:r>
              <a:rPr lang="en" sz="1100">
                <a:solidFill>
                  <a:schemeClr val="dk1"/>
                </a:solidFill>
                <a:latin typeface="Arial"/>
                <a:ea typeface="Arial"/>
                <a:cs typeface="Arial"/>
                <a:sym typeface="Arial"/>
              </a:rPr>
              <a:t>, https://cwe.mitre.org/data/definitions/98.html.</a:t>
            </a:r>
            <a:endParaRPr sz="1100">
              <a:solidFill>
                <a:schemeClr val="dk1"/>
              </a:solidFill>
              <a:latin typeface="Arial"/>
              <a:ea typeface="Arial"/>
              <a:cs typeface="Arial"/>
              <a:sym typeface="Arial"/>
            </a:endParaRPr>
          </a:p>
          <a:p>
            <a:pPr indent="0" lvl="0" marL="355600" rtl="0" algn="l">
              <a:lnSpc>
                <a:spcPct val="115000"/>
              </a:lnSpc>
              <a:spcBef>
                <a:spcPts val="1200"/>
              </a:spcBef>
              <a:spcAft>
                <a:spcPts val="0"/>
              </a:spcAft>
              <a:buClr>
                <a:schemeClr val="dk1"/>
              </a:buClr>
              <a:buSzPts val="1100"/>
              <a:buFont typeface="Arial"/>
              <a:buNone/>
            </a:pPr>
            <a:r>
              <a:rPr lang="en" sz="1100">
                <a:solidFill>
                  <a:schemeClr val="dk1"/>
                </a:solidFill>
                <a:latin typeface="Arial"/>
                <a:ea typeface="Arial"/>
                <a:cs typeface="Arial"/>
                <a:sym typeface="Arial"/>
              </a:rPr>
              <a:t>“Dirb: Kali Linux Tools.” </a:t>
            </a:r>
            <a:r>
              <a:rPr i="1" lang="en" sz="1100">
                <a:solidFill>
                  <a:schemeClr val="dk1"/>
                </a:solidFill>
                <a:latin typeface="Arial"/>
                <a:ea typeface="Arial"/>
                <a:cs typeface="Arial"/>
                <a:sym typeface="Arial"/>
              </a:rPr>
              <a:t>Kali Linux</a:t>
            </a:r>
            <a:r>
              <a:rPr lang="en" sz="1100">
                <a:solidFill>
                  <a:schemeClr val="dk1"/>
                </a:solidFill>
                <a:latin typeface="Arial"/>
                <a:ea typeface="Arial"/>
                <a:cs typeface="Arial"/>
                <a:sym typeface="Arial"/>
              </a:rPr>
              <a:t>, 13 Sept. 2021, https://www.kali.org/tools/dirb/.</a:t>
            </a:r>
            <a:endParaRPr sz="1100">
              <a:solidFill>
                <a:schemeClr val="dk1"/>
              </a:solidFill>
              <a:latin typeface="Arial"/>
              <a:ea typeface="Arial"/>
              <a:cs typeface="Arial"/>
              <a:sym typeface="Arial"/>
            </a:endParaRPr>
          </a:p>
          <a:p>
            <a:pPr indent="0" lvl="0" marL="355600" rtl="0" algn="l">
              <a:lnSpc>
                <a:spcPct val="115000"/>
              </a:lnSpc>
              <a:spcBef>
                <a:spcPts val="1200"/>
              </a:spcBef>
              <a:spcAft>
                <a:spcPts val="0"/>
              </a:spcAft>
              <a:buClr>
                <a:schemeClr val="dk1"/>
              </a:buClr>
              <a:buSzPts val="1100"/>
              <a:buFont typeface="Arial"/>
              <a:buNone/>
            </a:pPr>
            <a:r>
              <a:rPr lang="en" sz="1100">
                <a:solidFill>
                  <a:schemeClr val="dk1"/>
                </a:solidFill>
                <a:latin typeface="Arial"/>
                <a:ea typeface="Arial"/>
                <a:cs typeface="Arial"/>
                <a:sym typeface="Arial"/>
              </a:rPr>
              <a:t>Dorsey, Brannon. “Releases · Brannondorsey/Naive-Hashcat.” </a:t>
            </a:r>
            <a:r>
              <a:rPr i="1" lang="en" sz="1100">
                <a:solidFill>
                  <a:schemeClr val="dk1"/>
                </a:solidFill>
                <a:latin typeface="Arial"/>
                <a:ea typeface="Arial"/>
                <a:cs typeface="Arial"/>
                <a:sym typeface="Arial"/>
              </a:rPr>
              <a:t>GitHub</a:t>
            </a:r>
            <a:r>
              <a:rPr lang="en" sz="1100">
                <a:solidFill>
                  <a:schemeClr val="dk1"/>
                </a:solidFill>
                <a:latin typeface="Arial"/>
                <a:ea typeface="Arial"/>
                <a:cs typeface="Arial"/>
                <a:sym typeface="Arial"/>
              </a:rPr>
              <a:t>, https://github.com/brannondorsey/naive-hashcat/releases.</a:t>
            </a:r>
            <a:endParaRPr sz="1100">
              <a:solidFill>
                <a:schemeClr val="dk1"/>
              </a:solidFill>
              <a:latin typeface="Arial"/>
              <a:ea typeface="Arial"/>
              <a:cs typeface="Arial"/>
              <a:sym typeface="Arial"/>
            </a:endParaRPr>
          </a:p>
          <a:p>
            <a:pPr indent="0" lvl="0" marL="355600" rtl="0" algn="l">
              <a:lnSpc>
                <a:spcPct val="115000"/>
              </a:lnSpc>
              <a:spcBef>
                <a:spcPts val="1200"/>
              </a:spcBef>
              <a:spcAft>
                <a:spcPts val="0"/>
              </a:spcAft>
              <a:buClr>
                <a:schemeClr val="dk1"/>
              </a:buClr>
              <a:buSzPts val="1100"/>
              <a:buFont typeface="Arial"/>
              <a:buNone/>
            </a:pPr>
            <a:r>
              <a:rPr lang="en" sz="1100">
                <a:solidFill>
                  <a:schemeClr val="dk1"/>
                </a:solidFill>
                <a:latin typeface="Arial"/>
                <a:ea typeface="Arial"/>
                <a:cs typeface="Arial"/>
                <a:sym typeface="Arial"/>
              </a:rPr>
              <a:t>Moon, Silver. “PHP Reverse Shell with Metasploit.” </a:t>
            </a:r>
            <a:r>
              <a:rPr i="1" lang="en" sz="1100">
                <a:solidFill>
                  <a:schemeClr val="dk1"/>
                </a:solidFill>
                <a:latin typeface="Arial"/>
                <a:ea typeface="Arial"/>
                <a:cs typeface="Arial"/>
                <a:sym typeface="Arial"/>
              </a:rPr>
              <a:t>BinaryTides</a:t>
            </a:r>
            <a:r>
              <a:rPr lang="en" sz="1100">
                <a:solidFill>
                  <a:schemeClr val="dk1"/>
                </a:solidFill>
                <a:latin typeface="Arial"/>
                <a:ea typeface="Arial"/>
                <a:cs typeface="Arial"/>
                <a:sym typeface="Arial"/>
              </a:rPr>
              <a:t>, 18 Feb. 2018, https://www.binarytides.com/php-reverse-shell-with-metasploit/.</a:t>
            </a:r>
            <a:endParaRPr sz="1100">
              <a:solidFill>
                <a:schemeClr val="dk1"/>
              </a:solidFill>
              <a:latin typeface="Arial"/>
              <a:ea typeface="Arial"/>
              <a:cs typeface="Arial"/>
              <a:sym typeface="Arial"/>
            </a:endParaRPr>
          </a:p>
          <a:p>
            <a:pPr indent="0" lvl="0" marL="355600" rtl="0" algn="l">
              <a:lnSpc>
                <a:spcPct val="115000"/>
              </a:lnSpc>
              <a:spcBef>
                <a:spcPts val="1200"/>
              </a:spcBef>
              <a:spcAft>
                <a:spcPts val="0"/>
              </a:spcAft>
              <a:buClr>
                <a:schemeClr val="dk1"/>
              </a:buClr>
              <a:buSzPts val="1100"/>
              <a:buFont typeface="Arial"/>
              <a:buNone/>
            </a:pPr>
            <a:r>
              <a:rPr lang="en" sz="1100">
                <a:solidFill>
                  <a:schemeClr val="dk1"/>
                </a:solidFill>
                <a:latin typeface="Arial"/>
                <a:ea typeface="Arial"/>
                <a:cs typeface="Arial"/>
                <a:sym typeface="Arial"/>
              </a:rPr>
              <a:t>Wh1ter0sEo4. “WH1TER0SEO4/REVERSE_SHELL_PHP: A PHP reverse_shell Payload - Use It at Your Own Risk!” </a:t>
            </a:r>
            <a:r>
              <a:rPr i="1" lang="en" sz="1100">
                <a:solidFill>
                  <a:schemeClr val="dk1"/>
                </a:solidFill>
                <a:latin typeface="Arial"/>
                <a:ea typeface="Arial"/>
                <a:cs typeface="Arial"/>
                <a:sym typeface="Arial"/>
              </a:rPr>
              <a:t>GitHub</a:t>
            </a:r>
            <a:r>
              <a:rPr lang="en" sz="1100">
                <a:solidFill>
                  <a:schemeClr val="dk1"/>
                </a:solidFill>
                <a:latin typeface="Arial"/>
                <a:ea typeface="Arial"/>
                <a:cs typeface="Arial"/>
                <a:sym typeface="Arial"/>
              </a:rPr>
              <a:t>, https://github.com/Wh1ter0sEo4/reverse_shell_php. </a:t>
            </a:r>
            <a:endParaRPr sz="1100">
              <a:solidFill>
                <a:schemeClr val="dk1"/>
              </a:solidFill>
              <a:latin typeface="Arial"/>
              <a:ea typeface="Arial"/>
              <a:cs typeface="Arial"/>
              <a:sym typeface="Arial"/>
            </a:endParaRPr>
          </a:p>
          <a:p>
            <a:pPr indent="0" lvl="0" marL="0" rtl="0" algn="l">
              <a:spcBef>
                <a:spcPts val="1200"/>
              </a:spcBef>
              <a:spcAft>
                <a:spcPts val="8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56300" y="8327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10.0.0.1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ML-REFVM-684427 (Hyper-V Manager)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0" name="Google Shape;1060;p57"/>
          <p:cNvPicPr preferRelativeResize="0"/>
          <p:nvPr/>
        </p:nvPicPr>
        <p:blipFill>
          <a:blip r:embed="rId3">
            <a:alphaModFix/>
          </a:blip>
          <a:stretch>
            <a:fillRect/>
          </a:stretch>
        </p:blipFill>
        <p:spPr>
          <a:xfrm>
            <a:off x="351500" y="702476"/>
            <a:ext cx="5971751" cy="4045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{B2F29248-A615-4672-9847-4A715E69B5D0}</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ctr">
                        <a:spcBef>
                          <a:spcPts val="0"/>
                        </a:spcBef>
                        <a:spcAft>
                          <a:spcPts val="0"/>
                        </a:spcAft>
                        <a:buNone/>
                      </a:pPr>
                      <a:r>
                        <a:rPr lang="en" sz="1200">
                          <a:latin typeface="Roboto"/>
                          <a:ea typeface="Roboto"/>
                          <a:cs typeface="Roboto"/>
                          <a:sym typeface="Roboto"/>
                        </a:rPr>
                        <a:t>ML-REFVM-684427</a:t>
                      </a:r>
                      <a:endParaRPr sz="1200">
                        <a:latin typeface="Roboto"/>
                        <a:ea typeface="Roboto"/>
                        <a:cs typeface="Roboto"/>
                        <a:sym typeface="Roboto"/>
                      </a:endParaRPr>
                    </a:p>
                    <a:p>
                      <a:pPr indent="0" lvl="0" marL="0" rtl="0" algn="ctr">
                        <a:spcBef>
                          <a:spcPts val="0"/>
                        </a:spcBef>
                        <a:spcAft>
                          <a:spcPts val="0"/>
                        </a:spcAft>
                        <a:buNone/>
                      </a:pPr>
                      <a:r>
                        <a:rPr lang="en" sz="1200">
                          <a:latin typeface="Roboto"/>
                          <a:ea typeface="Roboto"/>
                          <a:cs typeface="Roboto"/>
                          <a:sym typeface="Roboto"/>
                        </a:rPr>
                        <a:t>(Hyper-V Manager)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Hyper-V manager which hosts the following 3 VMs (Kali, Capstone, &amp; 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Attack machine - used to find vulnerabilities (Penetration Testing)</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Target machine - the vulnerable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ctr">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Network monitoring machine which runs Kibana and logs the data from the target machine (Capstone)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a:p>
            <a:pPr indent="0" lvl="0" marL="0" rtl="0" algn="l">
              <a:spcBef>
                <a:spcPts val="0"/>
              </a:spcBef>
              <a:spcAft>
                <a:spcPts val="0"/>
              </a:spcAft>
              <a:buClr>
                <a:schemeClr val="dk1"/>
              </a:buClr>
              <a:buSzPts val="1100"/>
              <a:buFont typeface="Arial"/>
              <a:buNone/>
            </a:pPr>
            <a:r>
              <a:t/>
            </a:r>
            <a:endParaRPr/>
          </a:p>
        </p:txBody>
      </p:sp>
      <p:sp>
        <p:nvSpPr>
          <p:cNvPr id="1082" name="Google Shape;1082;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3" name="Google Shape;1083;p60"/>
          <p:cNvGraphicFramePr/>
          <p:nvPr/>
        </p:nvGraphicFramePr>
        <p:xfrm>
          <a:off x="390750" y="1106725"/>
          <a:ext cx="3000000" cy="3000000"/>
        </p:xfrm>
        <a:graphic>
          <a:graphicData uri="http://schemas.openxmlformats.org/drawingml/2006/table">
            <a:tbl>
              <a:tblPr>
                <a:noFill/>
                <a:tableStyleId>{B2F29248-A615-4672-9847-4A715E69B5D0}</a:tableStyleId>
              </a:tblPr>
              <a:tblGrid>
                <a:gridCol w="2787500"/>
                <a:gridCol w="2787500"/>
                <a:gridCol w="2787500"/>
              </a:tblGrid>
              <a:tr h="40110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943475">
                <a:tc>
                  <a:txBody>
                    <a:bodyPr/>
                    <a:lstStyle/>
                    <a:p>
                      <a:pPr indent="0" lvl="0" marL="0" rtl="0" algn="ctr">
                        <a:spcBef>
                          <a:spcPts val="0"/>
                        </a:spcBef>
                        <a:spcAft>
                          <a:spcPts val="0"/>
                        </a:spcAft>
                        <a:buNone/>
                      </a:pPr>
                      <a:r>
                        <a:rPr b="1" lang="en" sz="1700">
                          <a:latin typeface="Roboto"/>
                          <a:ea typeface="Roboto"/>
                          <a:cs typeface="Roboto"/>
                          <a:sym typeface="Roboto"/>
                        </a:rPr>
                        <a:t>Improper Restriction of Excessive Authentication Attempts</a:t>
                      </a:r>
                      <a:endParaRPr b="1" sz="1700">
                        <a:latin typeface="Roboto"/>
                        <a:ea typeface="Roboto"/>
                        <a:cs typeface="Roboto"/>
                        <a:sym typeface="Roboto"/>
                      </a:endParaRPr>
                    </a:p>
                    <a:p>
                      <a:pPr indent="0" lvl="0" marL="0" rtl="0" algn="ctr">
                        <a:spcBef>
                          <a:spcPts val="0"/>
                        </a:spcBef>
                        <a:spcAft>
                          <a:spcPts val="0"/>
                        </a:spcAft>
                        <a:buNone/>
                      </a:pPr>
                      <a:r>
                        <a:rPr b="1" lang="en" sz="1700">
                          <a:latin typeface="Roboto"/>
                          <a:ea typeface="Roboto"/>
                          <a:cs typeface="Roboto"/>
                          <a:sym typeface="Roboto"/>
                        </a:rPr>
                        <a:t>CWE-307</a:t>
                      </a:r>
                      <a:endParaRPr b="1" sz="17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The site does not implement sufficient measures to prevent multiple failed authentication attempts within a time frame, making it susceptible to brute force attacks</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When the site is susceptible to brute force </a:t>
                      </a:r>
                      <a:r>
                        <a:rPr lang="en" sz="1200">
                          <a:latin typeface="Roboto"/>
                          <a:ea typeface="Roboto"/>
                          <a:cs typeface="Roboto"/>
                          <a:sym typeface="Roboto"/>
                        </a:rPr>
                        <a:t>attacks</a:t>
                      </a:r>
                      <a:r>
                        <a:rPr lang="en" sz="1200">
                          <a:latin typeface="Roboto"/>
                          <a:ea typeface="Roboto"/>
                          <a:cs typeface="Roboto"/>
                          <a:sym typeface="Roboto"/>
                        </a:rPr>
                        <a:t>, the security of the confidential information stored is at high risk of being exposed.</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111850">
                <a:tc>
                  <a:txBody>
                    <a:bodyPr/>
                    <a:lstStyle/>
                    <a:p>
                      <a:pPr indent="0" lvl="0" marL="0" rtl="0" algn="ctr">
                        <a:spcBef>
                          <a:spcPts val="0"/>
                        </a:spcBef>
                        <a:spcAft>
                          <a:spcPts val="0"/>
                        </a:spcAft>
                        <a:buNone/>
                      </a:pPr>
                      <a:r>
                        <a:rPr b="1" lang="en" sz="1700">
                          <a:latin typeface="Roboto"/>
                          <a:ea typeface="Roboto"/>
                          <a:cs typeface="Roboto"/>
                          <a:sym typeface="Roboto"/>
                        </a:rPr>
                        <a:t>Sensitive Data Exposure</a:t>
                      </a:r>
                      <a:endParaRPr b="1" sz="1700">
                        <a:latin typeface="Roboto"/>
                        <a:ea typeface="Roboto"/>
                        <a:cs typeface="Roboto"/>
                        <a:sym typeface="Roboto"/>
                      </a:endParaRPr>
                    </a:p>
                    <a:p>
                      <a:pPr indent="0" lvl="0" marL="0" rtl="0" algn="ctr">
                        <a:spcBef>
                          <a:spcPts val="0"/>
                        </a:spcBef>
                        <a:spcAft>
                          <a:spcPts val="0"/>
                        </a:spcAft>
                        <a:buNone/>
                      </a:pPr>
                      <a:r>
                        <a:rPr b="1" lang="en" sz="1700">
                          <a:latin typeface="Roboto"/>
                          <a:ea typeface="Roboto"/>
                          <a:cs typeface="Roboto"/>
                          <a:sym typeface="Roboto"/>
                        </a:rPr>
                        <a:t>CWE-200</a:t>
                      </a:r>
                      <a:endParaRPr b="1" sz="17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This vulnerability exposes sensitive information to an actor that is not </a:t>
                      </a:r>
                      <a:r>
                        <a:rPr lang="en" sz="1200">
                          <a:latin typeface="Roboto"/>
                          <a:ea typeface="Roboto"/>
                          <a:cs typeface="Roboto"/>
                          <a:sym typeface="Roboto"/>
                        </a:rPr>
                        <a:t>explicitly</a:t>
                      </a:r>
                      <a:r>
                        <a:rPr lang="en" sz="1200">
                          <a:latin typeface="Roboto"/>
                          <a:ea typeface="Roboto"/>
                          <a:cs typeface="Roboto"/>
                          <a:sym typeface="Roboto"/>
                        </a:rPr>
                        <a:t> authorized to have access.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Sensitive data can include private personal information, business secrets, network configuration, which can all be leveraged to obtain access to other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43475">
                <a:tc>
                  <a:txBody>
                    <a:bodyPr/>
                    <a:lstStyle/>
                    <a:p>
                      <a:pPr indent="0" lvl="0" marL="0" rtl="0" algn="ctr">
                        <a:spcBef>
                          <a:spcPts val="0"/>
                        </a:spcBef>
                        <a:spcAft>
                          <a:spcPts val="0"/>
                        </a:spcAft>
                        <a:buNone/>
                      </a:pPr>
                      <a:r>
                        <a:rPr b="1" lang="en" sz="1700">
                          <a:latin typeface="Roboto"/>
                          <a:ea typeface="Roboto"/>
                          <a:cs typeface="Roboto"/>
                          <a:sym typeface="Roboto"/>
                        </a:rPr>
                        <a:t>Local File Inclusion</a:t>
                      </a:r>
                      <a:endParaRPr b="1" sz="1700">
                        <a:latin typeface="Roboto"/>
                        <a:ea typeface="Roboto"/>
                        <a:cs typeface="Roboto"/>
                        <a:sym typeface="Roboto"/>
                      </a:endParaRPr>
                    </a:p>
                    <a:p>
                      <a:pPr indent="0" lvl="0" marL="0" rtl="0" algn="ctr">
                        <a:spcBef>
                          <a:spcPts val="0"/>
                        </a:spcBef>
                        <a:spcAft>
                          <a:spcPts val="0"/>
                        </a:spcAft>
                        <a:buNone/>
                      </a:pPr>
                      <a:r>
                        <a:rPr b="1" lang="en" sz="1700">
                          <a:latin typeface="Roboto"/>
                          <a:ea typeface="Roboto"/>
                          <a:cs typeface="Roboto"/>
                          <a:sym typeface="Roboto"/>
                        </a:rPr>
                        <a:t>(LFI) </a:t>
                      </a:r>
                      <a:endParaRPr b="1" sz="17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This is a vulnerability within poorly designed web applications, allowing uploaded content into the servers.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ctr">
                        <a:spcBef>
                          <a:spcPts val="0"/>
                        </a:spcBef>
                        <a:spcAft>
                          <a:spcPts val="0"/>
                        </a:spcAft>
                        <a:buNone/>
                      </a:pPr>
                      <a:r>
                        <a:rPr lang="en" sz="1200">
                          <a:latin typeface="Roboto"/>
                          <a:ea typeface="Roboto"/>
                          <a:cs typeface="Roboto"/>
                          <a:sym typeface="Roboto"/>
                        </a:rPr>
                        <a:t>Usernames and passwords that are weak and noncomplex can be easily cracked and/or guessed by attackers and their computers.</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084" name="Google Shape;1084;p60"/>
          <p:cNvSpPr txBox="1"/>
          <p:nvPr/>
        </p:nvSpPr>
        <p:spPr>
          <a:xfrm>
            <a:off x="390750" y="675625"/>
            <a:ext cx="811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the assessment uncovered the following critical vulnerabilities:</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a:t>
            </a:r>
            <a:r>
              <a:rPr b="1" lang="en" sz="1700">
                <a:solidFill>
                  <a:schemeClr val="dk1"/>
                </a:solidFill>
                <a:latin typeface="Roboto"/>
                <a:ea typeface="Roboto"/>
                <a:cs typeface="Roboto"/>
                <a:sym typeface="Roboto"/>
              </a:rPr>
              <a:t>Improper Restriction of Excessive Authentication Attempts CWE-307</a:t>
            </a:r>
            <a:endParaRPr/>
          </a:p>
        </p:txBody>
      </p:sp>
      <p:sp>
        <p:nvSpPr>
          <p:cNvPr id="1090" name="Google Shape;1090;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1" name="Google Shape;1091;p61"/>
          <p:cNvSpPr/>
          <p:nvPr/>
        </p:nvSpPr>
        <p:spPr>
          <a:xfrm flipH="1">
            <a:off x="190900" y="1466825"/>
            <a:ext cx="1831800" cy="33327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txBox="1"/>
          <p:nvPr/>
        </p:nvSpPr>
        <p:spPr>
          <a:xfrm>
            <a:off x="190900" y="1466825"/>
            <a:ext cx="18318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This vulnerability was shown through a successful brute force attack, which was implemented using Hydra (</a:t>
            </a:r>
            <a:r>
              <a:rPr lang="en" sz="1200">
                <a:latin typeface="Roboto"/>
                <a:ea typeface="Roboto"/>
                <a:cs typeface="Roboto"/>
                <a:sym typeface="Roboto"/>
              </a:rPr>
              <a:t>pre installed</a:t>
            </a:r>
            <a:r>
              <a:rPr lang="en" sz="1200">
                <a:latin typeface="Roboto"/>
                <a:ea typeface="Roboto"/>
                <a:cs typeface="Roboto"/>
                <a:sym typeface="Roboto"/>
              </a:rPr>
              <a:t> on Kali Linux).</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This brute force attack also utilized the rockyou.txt password list.</a:t>
            </a:r>
            <a:endParaRPr sz="1200">
              <a:latin typeface="Roboto"/>
              <a:ea typeface="Roboto"/>
              <a:cs typeface="Roboto"/>
              <a:sym typeface="Roboto"/>
            </a:endParaRPr>
          </a:p>
        </p:txBody>
      </p:sp>
      <p:grpSp>
        <p:nvGrpSpPr>
          <p:cNvPr id="1093" name="Google Shape;1093;p61"/>
          <p:cNvGrpSpPr/>
          <p:nvPr/>
        </p:nvGrpSpPr>
        <p:grpSpPr>
          <a:xfrm>
            <a:off x="190906" y="740428"/>
            <a:ext cx="533372" cy="533480"/>
            <a:chOff x="457200" y="1378813"/>
            <a:chExt cx="695400" cy="695450"/>
          </a:xfrm>
        </p:grpSpPr>
        <p:sp>
          <p:nvSpPr>
            <p:cNvPr id="1094" name="Google Shape;1094;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61"/>
          <p:cNvGrpSpPr/>
          <p:nvPr/>
        </p:nvGrpSpPr>
        <p:grpSpPr>
          <a:xfrm>
            <a:off x="2022706" y="740428"/>
            <a:ext cx="533372" cy="533480"/>
            <a:chOff x="457200" y="1378813"/>
            <a:chExt cx="695400" cy="695450"/>
          </a:xfrm>
        </p:grpSpPr>
        <p:sp>
          <p:nvSpPr>
            <p:cNvPr id="1097" name="Google Shape;1097;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61"/>
          <p:cNvSpPr/>
          <p:nvPr/>
        </p:nvSpPr>
        <p:spPr>
          <a:xfrm flipH="1">
            <a:off x="2085400" y="1518175"/>
            <a:ext cx="1980900" cy="33327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txBox="1"/>
          <p:nvPr/>
        </p:nvSpPr>
        <p:spPr>
          <a:xfrm>
            <a:off x="2085325" y="1518175"/>
            <a:ext cx="18318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This exploitation provided the password for Ashton’s login credentials.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Eventually, this lead to my access of the secret folder, the webdav system, and Ryan’s password, allowing access to all of the sensitive information. </a:t>
            </a:r>
            <a:endParaRPr sz="1200">
              <a:latin typeface="Roboto"/>
              <a:ea typeface="Roboto"/>
              <a:cs typeface="Roboto"/>
              <a:sym typeface="Roboto"/>
            </a:endParaRPr>
          </a:p>
        </p:txBody>
      </p:sp>
      <p:pic>
        <p:nvPicPr>
          <p:cNvPr id="1101" name="Google Shape;1101;p61"/>
          <p:cNvPicPr preferRelativeResize="0"/>
          <p:nvPr/>
        </p:nvPicPr>
        <p:blipFill>
          <a:blip r:embed="rId3">
            <a:alphaModFix/>
          </a:blip>
          <a:stretch>
            <a:fillRect/>
          </a:stretch>
        </p:blipFill>
        <p:spPr>
          <a:xfrm>
            <a:off x="4314763" y="696900"/>
            <a:ext cx="4474401" cy="4056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Sensitive Data Exposure CWE-200</a:t>
            </a:r>
            <a:endParaRPr/>
          </a:p>
        </p:txBody>
      </p:sp>
      <p:sp>
        <p:nvSpPr>
          <p:cNvPr id="1107" name="Google Shape;1107;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8" name="Google Shape;1108;p62"/>
          <p:cNvSpPr/>
          <p:nvPr/>
        </p:nvSpPr>
        <p:spPr>
          <a:xfrm flipH="1">
            <a:off x="16240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2"/>
          <p:cNvSpPr txBox="1"/>
          <p:nvPr/>
        </p:nvSpPr>
        <p:spPr>
          <a:xfrm>
            <a:off x="190900" y="148057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The nmap </a:t>
            </a:r>
            <a:r>
              <a:rPr lang="en" sz="1200">
                <a:latin typeface="Roboto"/>
                <a:ea typeface="Roboto"/>
                <a:cs typeface="Roboto"/>
                <a:sym typeface="Roboto"/>
              </a:rPr>
              <a:t>command</a:t>
            </a:r>
            <a:r>
              <a:rPr lang="en" sz="1200">
                <a:latin typeface="Roboto"/>
                <a:ea typeface="Roboto"/>
                <a:cs typeface="Roboto"/>
                <a:sym typeface="Roboto"/>
              </a:rPr>
              <a:t> was used to scan the network for open ports and providing the IP addresses. </a:t>
            </a:r>
            <a:endParaRPr sz="1200">
              <a:latin typeface="Roboto"/>
              <a:ea typeface="Roboto"/>
              <a:cs typeface="Roboto"/>
              <a:sym typeface="Roboto"/>
            </a:endParaRPr>
          </a:p>
        </p:txBody>
      </p:sp>
      <p:grpSp>
        <p:nvGrpSpPr>
          <p:cNvPr id="1110" name="Google Shape;1110;p62"/>
          <p:cNvGrpSpPr/>
          <p:nvPr/>
        </p:nvGrpSpPr>
        <p:grpSpPr>
          <a:xfrm>
            <a:off x="190906" y="916340"/>
            <a:ext cx="663467" cy="505042"/>
            <a:chOff x="110035" y="1415884"/>
            <a:chExt cx="865016" cy="658379"/>
          </a:xfrm>
        </p:grpSpPr>
        <p:sp>
          <p:nvSpPr>
            <p:cNvPr id="1111" name="Google Shape;1111;p62"/>
            <p:cNvSpPr/>
            <p:nvPr/>
          </p:nvSpPr>
          <p:spPr>
            <a:xfrm>
              <a:off x="110035" y="1415884"/>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2" name="Google Shape;1112;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62"/>
          <p:cNvGrpSpPr/>
          <p:nvPr/>
        </p:nvGrpSpPr>
        <p:grpSpPr>
          <a:xfrm>
            <a:off x="2562406" y="888653"/>
            <a:ext cx="533372" cy="533480"/>
            <a:chOff x="457200" y="1378813"/>
            <a:chExt cx="695400" cy="695450"/>
          </a:xfrm>
        </p:grpSpPr>
        <p:sp>
          <p:nvSpPr>
            <p:cNvPr id="1114" name="Google Shape;1114;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5" name="Google Shape;1115;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6" name="Google Shape;1116;p62"/>
          <p:cNvSpPr/>
          <p:nvPr/>
        </p:nvSpPr>
        <p:spPr>
          <a:xfrm flipH="1">
            <a:off x="2822538"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2"/>
          <p:cNvSpPr txBox="1"/>
          <p:nvPr/>
        </p:nvSpPr>
        <p:spPr>
          <a:xfrm>
            <a:off x="2836788" y="148057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Utilizing nmap provided the target server’s URL and IP address.</a:t>
            </a:r>
            <a:endParaRPr sz="1200">
              <a:latin typeface="Roboto"/>
              <a:ea typeface="Roboto"/>
              <a:cs typeface="Roboto"/>
              <a:sym typeface="Roboto"/>
            </a:endParaRPr>
          </a:p>
        </p:txBody>
      </p:sp>
      <p:sp>
        <p:nvSpPr>
          <p:cNvPr id="1118" name="Google Shape;1118;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20" name="Google Shape;1120;p62"/>
          <p:cNvPicPr preferRelativeResize="0"/>
          <p:nvPr/>
        </p:nvPicPr>
        <p:blipFill rotWithShape="1">
          <a:blip r:embed="rId3">
            <a:alphaModFix/>
          </a:blip>
          <a:srcRect b="7159" l="0" r="0" t="-7160"/>
          <a:stretch/>
        </p:blipFill>
        <p:spPr>
          <a:xfrm>
            <a:off x="5482702" y="852173"/>
            <a:ext cx="3448776" cy="374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